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1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8" r:id="rId9"/>
    <p:sldId id="269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scadia Mono SemiBold" panose="020B0609020000020004" pitchFamily="49" charset="0"/>
      <p:bold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Segoe UI Black" panose="020B0A02040204020203" pitchFamily="34" charset="0"/>
      <p:bold r:id="rId21"/>
      <p:boldItalic r:id="rId22"/>
    </p:embeddedFont>
    <p:embeddedFont>
      <p:font typeface="Segoe UI Semibold" panose="020B0702040204020203" pitchFamily="34" charset="0"/>
      <p:bold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5196" autoAdjust="0"/>
  </p:normalViewPr>
  <p:slideViewPr>
    <p:cSldViewPr>
      <p:cViewPr varScale="1">
        <p:scale>
          <a:sx n="35" d="100"/>
          <a:sy n="35" d="100"/>
        </p:scale>
        <p:origin x="58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4251C-34DE-79AC-DFEA-FAF8F020F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67EF2C-F292-0F30-1C02-C459C90A5A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511B6-0A98-0CB4-F098-9BBB1B2724A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4D038A7-DB27-702E-0A0F-D42F93896A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9B74767-6C75-1802-C261-22342270C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4D268-CC6C-B270-FBA1-01BF41C634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3A618-4FBB-F865-8A9C-49B1FEBE4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075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8459-E139-FDC4-D704-AC48946E9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7D74B-2933-6D8A-9302-A8E51A43C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7FADF-B965-931E-C534-7EE6341C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EC4D-C905-D364-DF71-A883688D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E33B7-0D7A-7A6B-EB9B-92C396CF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29E6-1B3F-4D62-3848-39C128AE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5095E-EBBE-D3C8-25CE-B04BA36A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2D9F0-77AC-961A-D623-22E8324F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ECBEB-5D98-0E84-7D88-0C38876E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DF2D5-B084-07FD-3097-F3206113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0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44A88-BF31-6FC3-0047-9CF6AEC3A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A7EC1-31F4-F87C-7BCC-40CF4FECF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75C1-1435-A121-F864-5E66D6A2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DA057-1F57-FC18-D0E8-39D72D74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934F-DC2B-6CB6-6A4D-E74E27AC7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0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8D83-2CCC-1FE1-091A-A1921EB7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1718-DEB3-AEBA-EF4A-ECA0110C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C01B8-EE76-A35C-AA24-FE653E3E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1C3F8-D123-A6E2-64DA-00872E31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89612-314E-CB66-CC22-DA2BE899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CE05-CEFD-633B-2CAC-F600ED4B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748FE-32D2-BC0B-E3A4-F090D7BE1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C544A-08E5-9E16-18EB-7646E87D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0608D-5E88-3801-0142-E6ECFB94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02F21-C7C1-4A80-50B5-84CB9AD3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2225-98FA-D1FA-7061-0A97C90A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D2F5-F619-ACD9-3772-F8C24628E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A3D20-8FC6-B47D-6E0C-26907CB7D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14823-3378-54EC-A101-BD9BFE4FD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214B1-6AAE-535A-DD8A-8FA63CFF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48581-9CF4-7362-8971-9BA433B0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881D-6344-2041-4051-6CCCCFB6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B59F6-862B-1090-197B-02923F434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2DB84-F70D-F195-A11F-E60C34E34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D78FB-6594-BECB-FCBB-D3F1B9379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AD8D6-800B-48CA-B283-80030A916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EB4E6-378B-86A1-15BD-6155998A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D8C60-C7B0-31A3-F276-215F9B1AE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551065-7E22-05C3-0A1B-52A16C01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5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2445-F721-A7DF-31D6-E55DF0D1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FAB083-71E2-8020-6AA0-FDC065DAE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C4C0B-768A-C239-8D21-67858347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747CF-6451-9C4D-9605-691105DD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9638-B3D5-1F83-C4BE-6CD4A065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2FB69-E1E8-ACF7-9E8C-1ED98C64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8718-0516-7E1C-C812-76E0896D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448F-3E0B-B6FB-69F4-B2EDB25C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18CA3-B2F3-CCF5-A2A6-CA1200AF3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6C3BD-6420-D101-4DE1-E6EE1138D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615CF-427B-9B12-389F-1F6DE4AFD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B031A-8352-C098-771A-B673E0C9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18E8F-7351-9687-AA52-5D067DB8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2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6482-A59D-2FB0-61C3-8FCCA532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BA4255-5546-BDAF-1974-F34C18ECB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76D23-A982-B7A7-A0BD-07FC7AB8C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8596C-540A-2DC8-DA1A-54E81CEF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D2837-6E67-4916-D9BA-BFD4F334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14010-1746-BE0A-F14E-B4EF6261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8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C32F71-1248-338A-160F-EBD2DAD1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D474D-AEBE-4DFD-C5F0-817AC3D2C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E953-6EEB-0C19-883B-CDA92AF00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F8630-3EE2-C6F9-3589-3BF61AC99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29C9B-D0BE-3C62-DFFB-89A1AD35B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hutterstock.com/pic-100269413/stock-photo-an-illustration-of-a-collage-of-social-network-buzz-words-and-icons-forming-the-shape-of-a-talk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39F366A-B985-66D6-8449-A1351CDC6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0" y="-4763"/>
            <a:ext cx="18440400" cy="10287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-152400" y="3710507"/>
            <a:ext cx="18440400" cy="1423467"/>
          </a:xfrm>
          <a:prstGeom prst="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glow rad="317500">
              <a:srgbClr val="FFFF00">
                <a:alpha val="65000"/>
              </a:srgbClr>
            </a:glow>
            <a:softEdge rad="63500"/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spc="-10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691579" y="5967576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691579" y="2788756"/>
            <a:ext cx="942466" cy="2795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9058" y="3917156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Summary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993A44-CF32-DD83-7DE7-7C9FD0175A16}"/>
              </a:ext>
            </a:extLst>
          </p:cNvPr>
          <p:cNvSpPr txBox="1"/>
          <p:nvPr/>
        </p:nvSpPr>
        <p:spPr>
          <a:xfrm>
            <a:off x="5945659" y="2110068"/>
            <a:ext cx="9677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rial Black" panose="020B0A04020102020204" pitchFamily="34" charset="0"/>
                <a:cs typeface="Segoe UI Semibold" panose="020B0702040204020203" pitchFamily="34" charset="0"/>
              </a:rPr>
              <a:t>ANALYSIS</a:t>
            </a:r>
          </a:p>
          <a:p>
            <a:pPr algn="just"/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/>
            <a:r>
              <a:rPr lang="en-IN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Animals and science are the two most popular categories of content, showing that people enjoy “real-life” and “factual” content the most.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5F312-2E40-9FEA-DB42-7083F6065236}"/>
              </a:ext>
            </a:extLst>
          </p:cNvPr>
          <p:cNvSpPr txBox="1"/>
          <p:nvPr/>
        </p:nvSpPr>
        <p:spPr>
          <a:xfrm>
            <a:off x="5891364" y="5060343"/>
            <a:ext cx="97316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rial Black" panose="020B0A04020102020204" pitchFamily="34" charset="0"/>
                <a:cs typeface="Segoe UI Semibold" panose="020B0702040204020203" pitchFamily="34" charset="0"/>
              </a:rPr>
              <a:t>INSIGHT</a:t>
            </a:r>
          </a:p>
          <a:p>
            <a:pPr algn="just"/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/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Food is a common theme with in the top 5 categories with “healthy eating” ranking the highest. This may give an indication to the audience within your user base. You could use this insight to create a campaign and work with healthy eating brands to boost user engagement.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E7B397-67D2-16B6-E000-BE5FE7601480}"/>
              </a:ext>
            </a:extLst>
          </p:cNvPr>
          <p:cNvSpPr txBox="1"/>
          <p:nvPr/>
        </p:nvSpPr>
        <p:spPr>
          <a:xfrm>
            <a:off x="1981200" y="4076831"/>
            <a:ext cx="1432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Arial Black" panose="020B0A04020102020204" pitchFamily="34" charset="0"/>
              </a:rPr>
              <a:t>THANK Y🫡U</a:t>
            </a:r>
            <a:endParaRPr lang="en-IN" sz="96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5401" y="800101"/>
            <a:ext cx="10985433" cy="7219606"/>
            <a:chOff x="0" y="0"/>
            <a:chExt cx="12334617" cy="579727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98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chemeClr val="accent1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Today’s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70026" y="1425340"/>
              <a:ext cx="11564591" cy="4371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40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40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40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Analytics team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40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40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40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D7017D5-C980-B32B-BACA-04179AC0B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8512"/>
          <a:stretch/>
        </p:blipFill>
        <p:spPr>
          <a:xfrm>
            <a:off x="8001000" y="1943099"/>
            <a:ext cx="7848600" cy="6705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6EC8199-683D-818E-71E8-77DF5A3F9E50}"/>
              </a:ext>
            </a:extLst>
          </p:cNvPr>
          <p:cNvSpPr/>
          <p:nvPr/>
        </p:nvSpPr>
        <p:spPr>
          <a:xfrm>
            <a:off x="4191001" y="1409701"/>
            <a:ext cx="13792200" cy="6934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304801" y="1104900"/>
            <a:ext cx="7109218" cy="7238999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620614" y="3162300"/>
            <a:ext cx="470398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528410-BE92-4480-79F3-C4A79DBA8384}"/>
              </a:ext>
            </a:extLst>
          </p:cNvPr>
          <p:cNvSpPr txBox="1"/>
          <p:nvPr/>
        </p:nvSpPr>
        <p:spPr>
          <a:xfrm>
            <a:off x="8012311" y="1938336"/>
            <a:ext cx="93726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a fast growing technology unicorn that need to adapt quickly to it’s global scale.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Accenture has begun a 3 month POC focusing on these tasks:</a:t>
            </a:r>
          </a:p>
          <a:p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audit of social buzz’s big data practice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 social IPO.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popular categories of content.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FA04-43AD-9771-D6FC-14349C664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452B26B-8CD7-D762-B376-E53FBF34BF86}"/>
              </a:ext>
            </a:extLst>
          </p:cNvPr>
          <p:cNvSpPr/>
          <p:nvPr/>
        </p:nvSpPr>
        <p:spPr>
          <a:xfrm>
            <a:off x="4191001" y="1409701"/>
            <a:ext cx="13792200" cy="67817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2">
            <a:extLst>
              <a:ext uri="{FF2B5EF4-FFF2-40B4-BE49-F238E27FC236}">
                <a16:creationId xmlns:a16="http://schemas.microsoft.com/office/drawing/2014/main" id="{5669398C-77BF-7215-BBAF-906F56092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304801" y="1104900"/>
            <a:ext cx="7109218" cy="7238999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A99FE736-EC58-7902-AD80-70DDD71F278B}"/>
              </a:ext>
            </a:extLst>
          </p:cNvPr>
          <p:cNvSpPr txBox="1"/>
          <p:nvPr/>
        </p:nvSpPr>
        <p:spPr>
          <a:xfrm>
            <a:off x="1371600" y="3162300"/>
            <a:ext cx="523738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Problem</a:t>
            </a:r>
          </a:p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Statement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BEFDA3-C723-F61D-3D4C-19676ADC5CC6}"/>
              </a:ext>
            </a:extLst>
          </p:cNvPr>
          <p:cNvSpPr txBox="1"/>
          <p:nvPr/>
        </p:nvSpPr>
        <p:spPr>
          <a:xfrm>
            <a:off x="7690074" y="2599997"/>
            <a:ext cx="95311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4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100000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posts per day.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36,500,000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pieces of content per year!.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how to capitalize on it when there is so much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incoming data day to day?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ocial Buzz’s top 5 most popular categories of content.</a:t>
            </a:r>
          </a:p>
        </p:txBody>
      </p:sp>
    </p:spTree>
    <p:extLst>
      <p:ext uri="{BB962C8B-B14F-4D97-AF65-F5344CB8AC3E}">
        <p14:creationId xmlns:p14="http://schemas.microsoft.com/office/powerpoint/2010/main" val="286980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2319468" y="345746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274952" y="7581900"/>
            <a:ext cx="2085137" cy="2085137"/>
            <a:chOff x="0" y="0"/>
            <a:chExt cx="6350000" cy="6350000"/>
          </a:xfrm>
          <a:solidFill>
            <a:schemeClr val="accent1">
              <a:lumMod val="50000"/>
            </a:schemeClr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60670" y="7362026"/>
            <a:ext cx="2194560" cy="2130095"/>
            <a:chOff x="-23042" y="66269"/>
            <a:chExt cx="6542158" cy="6349987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19" name="Freeform 19"/>
            <p:cNvSpPr/>
            <p:nvPr/>
          </p:nvSpPr>
          <p:spPr>
            <a:xfrm>
              <a:off x="-23042" y="119182"/>
              <a:ext cx="6542158" cy="6290284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587037" y="4398204"/>
            <a:ext cx="2085137" cy="2085137"/>
            <a:chOff x="0" y="0"/>
            <a:chExt cx="6350000" cy="6350000"/>
          </a:xfrm>
          <a:solidFill>
            <a:schemeClr val="accent1">
              <a:lumMod val="50000"/>
            </a:schemeClr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172755" y="4178330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591800" y="1535209"/>
            <a:ext cx="2085137" cy="2085137"/>
            <a:chOff x="0" y="0"/>
            <a:chExt cx="6350000" cy="6350000"/>
          </a:xfrm>
          <a:solidFill>
            <a:schemeClr val="accent1">
              <a:lumMod val="50000"/>
            </a:schemeClr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185222" y="1293178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207EC6-6478-EBED-9C19-5E4505896F0D}"/>
              </a:ext>
            </a:extLst>
          </p:cNvPr>
          <p:cNvSpPr txBox="1"/>
          <p:nvPr/>
        </p:nvSpPr>
        <p:spPr>
          <a:xfrm>
            <a:off x="13182600" y="1865116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Andrew Fleming</a:t>
            </a:r>
          </a:p>
          <a:p>
            <a:r>
              <a:rPr lang="en-US" sz="2400" dirty="0"/>
              <a:t>Chief technical Architect</a:t>
            </a:r>
            <a:endParaRPr lang="en-IN" sz="2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FE5753D-90A5-9056-EC01-B3F8F283DA67}"/>
              </a:ext>
            </a:extLst>
          </p:cNvPr>
          <p:cNvSpPr/>
          <p:nvPr/>
        </p:nvSpPr>
        <p:spPr>
          <a:xfrm>
            <a:off x="2386567" y="2144437"/>
            <a:ext cx="6173138" cy="581846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2667000" y="3048782"/>
            <a:ext cx="561227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ascadia Mono SemiBold" panose="020B0609020000020004" pitchFamily="49" charset="0"/>
              </a:rPr>
              <a:t>The Analytics team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ADD338-CB9D-9B00-6A48-AD5F55215105}"/>
              </a:ext>
            </a:extLst>
          </p:cNvPr>
          <p:cNvSpPr txBox="1"/>
          <p:nvPr/>
        </p:nvSpPr>
        <p:spPr>
          <a:xfrm>
            <a:off x="13054332" y="4963718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Marcus Rompton</a:t>
            </a:r>
          </a:p>
          <a:p>
            <a:r>
              <a:rPr lang="en-US" sz="2400" dirty="0"/>
              <a:t>Senior Principle</a:t>
            </a:r>
            <a:endParaRPr lang="en-IN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6D25EB-D4EC-B516-5FB8-BF53214CB73B}"/>
              </a:ext>
            </a:extLst>
          </p:cNvPr>
          <p:cNvSpPr txBox="1"/>
          <p:nvPr/>
        </p:nvSpPr>
        <p:spPr>
          <a:xfrm>
            <a:off x="13182600" y="7810500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Murali Krishna</a:t>
            </a:r>
          </a:p>
          <a:p>
            <a:r>
              <a:rPr lang="en-US" sz="2400" dirty="0"/>
              <a:t>Data Analyst</a:t>
            </a:r>
            <a:endParaRPr lang="en-I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0F6DE3-FCAA-D753-60BD-02E400976FDC}"/>
              </a:ext>
            </a:extLst>
          </p:cNvPr>
          <p:cNvSpPr/>
          <p:nvPr/>
        </p:nvSpPr>
        <p:spPr>
          <a:xfrm>
            <a:off x="6115047" y="1613856"/>
            <a:ext cx="4762500" cy="5823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UNDERSTANDING</a:t>
            </a:r>
            <a:endParaRPr lang="en-IN" sz="32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4485B-D6DF-C315-0FA4-A15DF34D2EF1}"/>
              </a:ext>
            </a:extLst>
          </p:cNvPr>
          <p:cNvSpPr txBox="1"/>
          <p:nvPr/>
        </p:nvSpPr>
        <p:spPr>
          <a:xfrm>
            <a:off x="533401" y="369314"/>
            <a:ext cx="487680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onsolas" panose="020B0609020204030204" pitchFamily="49" charset="0"/>
              </a:rPr>
              <a:t>PROCESS</a:t>
            </a:r>
            <a:endParaRPr lang="en-IN" sz="8000" spc="-8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E2CE79-2E7E-4542-897F-07CBFC3EC6EC}"/>
              </a:ext>
            </a:extLst>
          </p:cNvPr>
          <p:cNvSpPr/>
          <p:nvPr/>
        </p:nvSpPr>
        <p:spPr>
          <a:xfrm>
            <a:off x="6115047" y="3264321"/>
            <a:ext cx="4762500" cy="5823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CLEANING</a:t>
            </a:r>
            <a:endParaRPr lang="en-IN" sz="3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C9F2E-B18A-C20E-250A-3F661B963620}"/>
              </a:ext>
            </a:extLst>
          </p:cNvPr>
          <p:cNvSpPr/>
          <p:nvPr/>
        </p:nvSpPr>
        <p:spPr>
          <a:xfrm>
            <a:off x="6115047" y="5143500"/>
            <a:ext cx="4762500" cy="5823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MODELING</a:t>
            </a:r>
            <a:endParaRPr lang="en-IN" sz="32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B326BB-B591-774C-AC54-6B85ABC956F3}"/>
              </a:ext>
            </a:extLst>
          </p:cNvPr>
          <p:cNvSpPr/>
          <p:nvPr/>
        </p:nvSpPr>
        <p:spPr>
          <a:xfrm>
            <a:off x="6115048" y="7000098"/>
            <a:ext cx="4762500" cy="5823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ANALYSIS</a:t>
            </a:r>
            <a:endParaRPr lang="en-IN" sz="3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9F60DB-1C2D-05D8-43B0-3F1DDFCC540E}"/>
              </a:ext>
            </a:extLst>
          </p:cNvPr>
          <p:cNvSpPr/>
          <p:nvPr/>
        </p:nvSpPr>
        <p:spPr>
          <a:xfrm>
            <a:off x="6115048" y="8648700"/>
            <a:ext cx="4762500" cy="5823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UNCOVER INSIGHTS</a:t>
            </a:r>
            <a:endParaRPr lang="en-IN" sz="3200" b="1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3A3A6BB-9126-6A36-C92F-E8712E5484EB}"/>
              </a:ext>
            </a:extLst>
          </p:cNvPr>
          <p:cNvSpPr/>
          <p:nvPr/>
        </p:nvSpPr>
        <p:spPr>
          <a:xfrm>
            <a:off x="8229600" y="2324100"/>
            <a:ext cx="45720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88ABDF5-D8EA-C57B-E433-F19FF6E6A671}"/>
              </a:ext>
            </a:extLst>
          </p:cNvPr>
          <p:cNvSpPr/>
          <p:nvPr/>
        </p:nvSpPr>
        <p:spPr>
          <a:xfrm>
            <a:off x="8267697" y="4087261"/>
            <a:ext cx="45720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E27B6D4-6D43-FF40-045F-899F0F09817C}"/>
              </a:ext>
            </a:extLst>
          </p:cNvPr>
          <p:cNvSpPr/>
          <p:nvPr/>
        </p:nvSpPr>
        <p:spPr>
          <a:xfrm>
            <a:off x="8267697" y="5943858"/>
            <a:ext cx="45720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0EB4372-362B-6CB7-7D14-40933B80157B}"/>
              </a:ext>
            </a:extLst>
          </p:cNvPr>
          <p:cNvSpPr/>
          <p:nvPr/>
        </p:nvSpPr>
        <p:spPr>
          <a:xfrm>
            <a:off x="8267697" y="7696458"/>
            <a:ext cx="45720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onsolas" panose="020B0609020204030204" pitchFamily="49" charset="0"/>
              </a:rPr>
              <a:t>Insights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BDF25-2301-7896-3908-5614CFF6841C}"/>
              </a:ext>
            </a:extLst>
          </p:cNvPr>
          <p:cNvSpPr txBox="1"/>
          <p:nvPr/>
        </p:nvSpPr>
        <p:spPr>
          <a:xfrm>
            <a:off x="2362200" y="3695700"/>
            <a:ext cx="152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</a:rPr>
              <a:t>16</a:t>
            </a:r>
            <a:endParaRPr lang="en-IN" sz="88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BF7D6-FF60-6D75-8B55-8E788E0F978D}"/>
              </a:ext>
            </a:extLst>
          </p:cNvPr>
          <p:cNvSpPr txBox="1"/>
          <p:nvPr/>
        </p:nvSpPr>
        <p:spPr>
          <a:xfrm>
            <a:off x="952500" y="5175587"/>
            <a:ext cx="434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Unique Categories</a:t>
            </a:r>
            <a:endParaRPr lang="en-IN" sz="4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5666A-729F-3A93-93F3-47722C9098CF}"/>
              </a:ext>
            </a:extLst>
          </p:cNvPr>
          <p:cNvSpPr txBox="1"/>
          <p:nvPr/>
        </p:nvSpPr>
        <p:spPr>
          <a:xfrm>
            <a:off x="7086600" y="3695700"/>
            <a:ext cx="2819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</a:rPr>
              <a:t>1897</a:t>
            </a:r>
            <a:endParaRPr lang="en-IN" sz="88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D8632-0882-7E3D-CD9E-2E4AC5D5A355}"/>
              </a:ext>
            </a:extLst>
          </p:cNvPr>
          <p:cNvSpPr txBox="1"/>
          <p:nvPr/>
        </p:nvSpPr>
        <p:spPr>
          <a:xfrm>
            <a:off x="6172200" y="5175587"/>
            <a:ext cx="434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Reactions to “Animals” posts</a:t>
            </a:r>
            <a:endParaRPr lang="en-IN" sz="4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1122D-B9A7-082D-4815-8C2068FDDDD1}"/>
              </a:ext>
            </a:extLst>
          </p:cNvPr>
          <p:cNvSpPr txBox="1"/>
          <p:nvPr/>
        </p:nvSpPr>
        <p:spPr>
          <a:xfrm>
            <a:off x="12306300" y="3729037"/>
            <a:ext cx="4533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</a:rPr>
              <a:t>JANUARY</a:t>
            </a:r>
            <a:endParaRPr lang="en-IN" sz="8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2EF51F-3989-4E34-12EE-F4E94AEDA03E}"/>
              </a:ext>
            </a:extLst>
          </p:cNvPr>
          <p:cNvSpPr txBox="1"/>
          <p:nvPr/>
        </p:nvSpPr>
        <p:spPr>
          <a:xfrm>
            <a:off x="12306300" y="5142250"/>
            <a:ext cx="434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Month with Most Posts</a:t>
            </a:r>
            <a:endParaRPr lang="en-IN" sz="4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DB4C3-CA2A-855F-E2DC-7B80CA50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78" y="766233"/>
            <a:ext cx="13783244" cy="87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78576-8278-77D7-002C-E6CE4A7E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49" y="650997"/>
            <a:ext cx="11903702" cy="89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</TotalTime>
  <Words>272</Words>
  <Application>Microsoft Office PowerPoint</Application>
  <PresentationFormat>Custom</PresentationFormat>
  <Paragraphs>70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 Black</vt:lpstr>
      <vt:lpstr>Wingdings</vt:lpstr>
      <vt:lpstr>Segoe UI Black</vt:lpstr>
      <vt:lpstr>Calibri Light</vt:lpstr>
      <vt:lpstr>Consolas</vt:lpstr>
      <vt:lpstr>Arial</vt:lpstr>
      <vt:lpstr>Cascadia Mono SemiBold</vt:lpstr>
      <vt:lpstr>Graphik Regular</vt:lpstr>
      <vt:lpstr>Segoe UI Semibold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KATRAGADDA MURALI KRISHNA</cp:lastModifiedBy>
  <cp:revision>19</cp:revision>
  <dcterms:created xsi:type="dcterms:W3CDTF">2006-08-16T00:00:00Z</dcterms:created>
  <dcterms:modified xsi:type="dcterms:W3CDTF">2024-03-19T07:19:44Z</dcterms:modified>
  <dc:identifier>DAEhDyfaYKE</dc:identifier>
</cp:coreProperties>
</file>